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74920"/>
            <a:ext cx="9144000" cy="73152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6576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truth</a:t>
            </a:r>
            <a:pPr indent="0" marL="0">
              <a:buNone/>
            </a:pPr>
            <a:r>
              <a:rPr lang="en-US" sz="24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14630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 Board Pack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457200" y="21031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Quality &amp; AI Readiness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457200" y="30175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Mayburn Capital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457200" y="35204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7200" y="43891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November 2026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858000" y="4297680"/>
            <a:ext cx="1828800" cy="457200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0" y="43434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CONFIDENTIAL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828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pPr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truth</a:t>
            </a:r>
            <a:pPr indent="0" marL="0">
              <a:buNone/>
            </a:pPr>
            <a:r>
              <a:rPr lang="en-US" sz="14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5486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 scores 56/100 - 10 companies assessed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2026-11-06T11:40:03.250Z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229600" y="49377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005840"/>
            <a:ext cx="1371600" cy="36576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8" name="Shape 6"/>
          <p:cNvSpPr/>
          <p:nvPr/>
        </p:nvSpPr>
        <p:spPr>
          <a:xfrm>
            <a:off x="548640" y="1463040"/>
            <a:ext cx="2377440" cy="2377440"/>
          </a:xfrm>
          <a:prstGeom prst="ellipse">
            <a:avLst/>
          </a:prstGeom>
          <a:solidFill>
            <a:srgbClr val="F59E0B"/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1645920"/>
            <a:ext cx="23774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6400" dirty="0"/>
          </a:p>
        </p:txBody>
      </p:sp>
      <p:sp>
        <p:nvSpPr>
          <p:cNvPr id="10" name="Text 8"/>
          <p:cNvSpPr/>
          <p:nvPr/>
        </p:nvSpPr>
        <p:spPr>
          <a:xfrm>
            <a:off x="548640" y="3200400"/>
            <a:ext cx="2377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Band C - Developing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474720" y="1371600"/>
            <a:ext cx="52120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100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DataTruth has assessed 10 of 10 portfolio companies for Mayburn Capital. The portfolio scores 56/100 on the Truth Score index, indicating a moderate data foundation with meaningful improvement opportunities. A 56-point spread between Brightwater Logistics (84) and Vanguard Logistics (28) highlights inconsistent data practices across the portfolio.</a:t>
            </a:r>
            <a:endParaRPr lang="en-US" sz="1100" dirty="0"/>
          </a:p>
          <a:p>
            <a:pPr indent="0" marL="0">
              <a:lnSpc>
                <a:spcPct val="130000"/>
              </a:lnSpc>
              <a:spcAft>
                <a:spcPts val="800"/>
              </a:spcAft>
              <a:buNone/>
            </a:pPr>
            <a:endParaRPr lang="en-US" sz="1100" dirty="0"/>
          </a:p>
          <a:p>
            <a:pPr indent="0" marL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100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companies (20% of the assessed portfolio) score below 40 and are classified as at-risk. The estimated cost of inaction across the portfolio is €19.6M annually, driven by accumulated data quality issues. 30 data quality issues have been identified across the portfolio, 10 of which are critical and should be addressed within the next 30 days.</a:t>
            </a:r>
            <a:endParaRPr lang="en-US" sz="1100" dirty="0"/>
          </a:p>
          <a:p>
            <a:pPr indent="0" marL="0">
              <a:lnSpc>
                <a:spcPct val="130000"/>
              </a:lnSpc>
              <a:spcAft>
                <a:spcPts val="800"/>
              </a:spcAft>
              <a:buNone/>
            </a:pPr>
            <a:endParaRPr lang="en-US" sz="1100" dirty="0"/>
          </a:p>
          <a:p>
            <a:pPr indent="0" marL="0">
              <a:lnSpc>
                <a:spcPct val="130000"/>
              </a:lnSpc>
              <a:spcAft>
                <a:spcPts val="800"/>
              </a:spcAft>
              <a:buNone/>
            </a:pPr>
            <a:r>
              <a:rPr lang="en-US" sz="1100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Connectivity is the weakest dimension portfolio-wide at 45/100, representing the highest-leverage area for coordinated improvement. With full portfolio coverage achieved, the focus should shift to targeted remediation of the highest-impact issues.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886200"/>
            <a:ext cx="1965960" cy="685800"/>
          </a:xfrm>
          <a:prstGeom prst="roundedRect">
            <a:avLst>
              <a:gd name="adj" fmla="val 10667"/>
            </a:avLst>
          </a:prstGeom>
          <a:solidFill>
            <a:srgbClr val="F8F8F8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3904488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10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7200" y="429768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 Assessed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2606040" y="3886200"/>
            <a:ext cx="1965960" cy="685800"/>
          </a:xfrm>
          <a:prstGeom prst="roundedRect">
            <a:avLst>
              <a:gd name="adj" fmla="val 10667"/>
            </a:avLst>
          </a:prstGeom>
          <a:solidFill>
            <a:srgbClr val="F8F8F8"/>
          </a:solidFill>
          <a:ln/>
        </p:spPr>
      </p:sp>
      <p:sp>
        <p:nvSpPr>
          <p:cNvPr id="16" name="Text 14"/>
          <p:cNvSpPr/>
          <p:nvPr/>
        </p:nvSpPr>
        <p:spPr>
          <a:xfrm>
            <a:off x="2606040" y="3904488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606040" y="429768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Total Issues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4754880" y="3886200"/>
            <a:ext cx="1965960" cy="685800"/>
          </a:xfrm>
          <a:prstGeom prst="roundedRect">
            <a:avLst>
              <a:gd name="adj" fmla="val 10667"/>
            </a:avLst>
          </a:prstGeom>
          <a:solidFill>
            <a:srgbClr val="F8F8F8"/>
          </a:solidFill>
          <a:ln/>
        </p:spPr>
      </p:sp>
      <p:sp>
        <p:nvSpPr>
          <p:cNvPr id="19" name="Text 17"/>
          <p:cNvSpPr/>
          <p:nvPr/>
        </p:nvSpPr>
        <p:spPr>
          <a:xfrm>
            <a:off x="4754880" y="3904488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754880" y="429768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At-Risk Companies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903720" y="3886200"/>
            <a:ext cx="1965960" cy="685800"/>
          </a:xfrm>
          <a:prstGeom prst="roundedRect">
            <a:avLst>
              <a:gd name="adj" fmla="val 10667"/>
            </a:avLst>
          </a:prstGeom>
          <a:solidFill>
            <a:srgbClr val="F8F8F8"/>
          </a:solidFill>
          <a:ln/>
        </p:spPr>
      </p:sp>
      <p:sp>
        <p:nvSpPr>
          <p:cNvPr id="22" name="Text 20"/>
          <p:cNvSpPr/>
          <p:nvPr/>
        </p:nvSpPr>
        <p:spPr>
          <a:xfrm>
            <a:off x="6903720" y="3904488"/>
            <a:ext cx="1965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€19,612,682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903720" y="4297680"/>
            <a:ext cx="196596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Est. Cost of Inaction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57200" y="4663440"/>
            <a:ext cx="73152" cy="457200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25" name="Shape 23"/>
          <p:cNvSpPr/>
          <p:nvPr/>
        </p:nvSpPr>
        <p:spPr>
          <a:xfrm>
            <a:off x="566928" y="4663440"/>
            <a:ext cx="8119872" cy="457200"/>
          </a:xfrm>
          <a:prstGeom prst="roundedRect">
            <a:avLst>
              <a:gd name="adj" fmla="val 10000"/>
            </a:avLst>
          </a:prstGeom>
          <a:solidFill>
            <a:srgbClr val="FFF9E6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" y="4681728"/>
            <a:ext cx="822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WHAT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685800" y="4828032"/>
            <a:ext cx="7863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companies sit below 40 - representing the highest concentration of portfolio data risk.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828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pPr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truth</a:t>
            </a:r>
            <a:pPr indent="0" marL="0">
              <a:buNone/>
            </a:pPr>
            <a:r>
              <a:rPr lang="en-US" sz="14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5486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Companies Requiring Attention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companies below the critical threshold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229600" y="49377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005840"/>
            <a:ext cx="1371600" cy="36576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371600"/>
            <a:ext cx="8229600" cy="914400"/>
          </a:xfrm>
          <a:prstGeom prst="roundedRect">
            <a:avLst>
              <a:gd name="adj" fmla="val 8000"/>
            </a:avLst>
          </a:prstGeom>
          <a:solidFill>
            <a:srgbClr val="F8F8F8"/>
          </a:solidFill>
          <a:ln/>
        </p:spPr>
      </p:sp>
      <p:sp>
        <p:nvSpPr>
          <p:cNvPr id="9" name="Shape 7"/>
          <p:cNvSpPr/>
          <p:nvPr/>
        </p:nvSpPr>
        <p:spPr>
          <a:xfrm>
            <a:off x="594360" y="1508760"/>
            <a:ext cx="457200" cy="457200"/>
          </a:xfrm>
          <a:prstGeom prst="roundedRect">
            <a:avLst>
              <a:gd name="adj" fmla="val 12000"/>
            </a:avLst>
          </a:prstGeom>
          <a:solidFill>
            <a:srgbClr val="EF4444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15087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#4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1234440" y="1481328"/>
            <a:ext cx="694944" cy="694944"/>
          </a:xfrm>
          <a:prstGeom prst="ellipse">
            <a:avLst/>
          </a:prstGeom>
          <a:solidFill>
            <a:srgbClr val="F97316"/>
          </a:solidFill>
          <a:ln/>
        </p:spPr>
      </p:sp>
      <p:sp>
        <p:nvSpPr>
          <p:cNvPr id="12" name="Text 10"/>
          <p:cNvSpPr/>
          <p:nvPr/>
        </p:nvSpPr>
        <p:spPr>
          <a:xfrm>
            <a:off x="1234440" y="1481328"/>
            <a:ext cx="694944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148840" y="144475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NovaBuild Technologies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148840" y="173736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Construction Tech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5486400" y="1481328"/>
            <a:ext cx="30175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NovaBuild Technologies scores 34/100 and is at risk. Cost of inaction: €829K/yr. Primary constraint: connectivity (24/1…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423160"/>
            <a:ext cx="8229600" cy="914400"/>
          </a:xfrm>
          <a:prstGeom prst="roundedRect">
            <a:avLst>
              <a:gd name="adj" fmla="val 8000"/>
            </a:avLst>
          </a:prstGeom>
          <a:solidFill>
            <a:srgbClr val="F8F8F8"/>
          </a:solidFill>
          <a:ln/>
        </p:spPr>
      </p:sp>
      <p:sp>
        <p:nvSpPr>
          <p:cNvPr id="17" name="Shape 15"/>
          <p:cNvSpPr/>
          <p:nvPr/>
        </p:nvSpPr>
        <p:spPr>
          <a:xfrm>
            <a:off x="594360" y="2560320"/>
            <a:ext cx="457200" cy="457200"/>
          </a:xfrm>
          <a:prstGeom prst="roundedRect">
            <a:avLst>
              <a:gd name="adj" fmla="val 12000"/>
            </a:avLst>
          </a:prstGeom>
          <a:solidFill>
            <a:srgbClr val="F97316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256032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#3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1234440" y="2532888"/>
            <a:ext cx="694944" cy="694944"/>
          </a:xfrm>
          <a:prstGeom prst="ellipse">
            <a:avLst/>
          </a:prstGeom>
          <a:solidFill>
            <a:srgbClr val="EF4444"/>
          </a:solidFill>
          <a:ln/>
        </p:spPr>
      </p:sp>
      <p:sp>
        <p:nvSpPr>
          <p:cNvPr id="20" name="Text 18"/>
          <p:cNvSpPr/>
          <p:nvPr/>
        </p:nvSpPr>
        <p:spPr>
          <a:xfrm>
            <a:off x="1234440" y="2532888"/>
            <a:ext cx="694944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2148840" y="2496312"/>
            <a:ext cx="3200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Vanguard Logistics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148840" y="2788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Logistics &amp; Supply Chain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5486400" y="2532888"/>
            <a:ext cx="3017520" cy="6949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Vanguard Logistics scores 28/100 and is at risk. Cost of inaction: €1.2M/yr. Primary constraint: connectivity (16/100).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457200" y="4434840"/>
            <a:ext cx="73152" cy="457200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25" name="Shape 23"/>
          <p:cNvSpPr/>
          <p:nvPr/>
        </p:nvSpPr>
        <p:spPr>
          <a:xfrm>
            <a:off x="566928" y="4434840"/>
            <a:ext cx="8119872" cy="457200"/>
          </a:xfrm>
          <a:prstGeom prst="roundedRect">
            <a:avLst>
              <a:gd name="adj" fmla="val 10000"/>
            </a:avLst>
          </a:prstGeom>
          <a:solidFill>
            <a:srgbClr val="FFF9E6"/>
          </a:solidFill>
          <a:ln/>
        </p:spPr>
      </p:sp>
      <p:sp>
        <p:nvSpPr>
          <p:cNvPr id="26" name="Text 24"/>
          <p:cNvSpPr/>
          <p:nvPr/>
        </p:nvSpPr>
        <p:spPr>
          <a:xfrm>
            <a:off x="685800" y="4453128"/>
            <a:ext cx="822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WHAT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685800" y="4599432"/>
            <a:ext cx="7863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NovaBuild Technologies should be the immediate remediation priority - early intervention here yields the highest portfolio-level impact.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828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pPr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truth</a:t>
            </a:r>
            <a:pPr indent="0" marL="0">
              <a:buNone/>
            </a:pPr>
            <a:r>
              <a:rPr lang="en-US" sz="14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5486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 Movement Since Last Assessment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improving, 0 declining, 0 stable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229600" y="49377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005840"/>
            <a:ext cx="1371600" cy="36576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8" name="Text 6"/>
          <p:cNvSpPr/>
          <p:nvPr/>
        </p:nvSpPr>
        <p:spPr>
          <a:xfrm>
            <a:off x="914400" y="22860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previous assessment data available to calculate score movement.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73152" cy="457200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10" name="Shape 8"/>
          <p:cNvSpPr/>
          <p:nvPr/>
        </p:nvSpPr>
        <p:spPr>
          <a:xfrm>
            <a:off x="566928" y="4663440"/>
            <a:ext cx="8119872" cy="457200"/>
          </a:xfrm>
          <a:prstGeom prst="roundedRect">
            <a:avLst>
              <a:gd name="adj" fmla="val 10000"/>
            </a:avLst>
          </a:prstGeom>
          <a:solidFill>
            <a:srgbClr val="FFF9E6"/>
          </a:solidFill>
          <a:ln/>
        </p:spPr>
      </p:sp>
      <p:sp>
        <p:nvSpPr>
          <p:cNvPr id="11" name="Text 9"/>
          <p:cNvSpPr/>
          <p:nvPr/>
        </p:nvSpPr>
        <p:spPr>
          <a:xfrm>
            <a:off x="685800" y="4681728"/>
            <a:ext cx="822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WHAT</a:t>
            </a:r>
            <a:endParaRPr lang="en-US" sz="700" dirty="0"/>
          </a:p>
        </p:txBody>
      </p:sp>
      <p:sp>
        <p:nvSpPr>
          <p:cNvPr id="12" name="Text 10"/>
          <p:cNvSpPr/>
          <p:nvPr/>
        </p:nvSpPr>
        <p:spPr>
          <a:xfrm>
            <a:off x="685800" y="4828032"/>
            <a:ext cx="7863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Establish baseline assessments to begin tracking score movement.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18288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pPr indent="0" marL="0">
              <a:buNone/>
            </a:pPr>
            <a:r>
              <a:rPr lang="en-US" sz="14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truth</a:t>
            </a:r>
            <a:pPr indent="0" marL="0">
              <a:buNone/>
            </a:pPr>
            <a:r>
              <a:rPr lang="en-US" sz="14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5486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Recommended Investment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65760" y="96012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Remediation scope, timeline, and expected return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229600" y="4937760"/>
            <a:ext cx="731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CA3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365760" y="1005840"/>
            <a:ext cx="1371600" cy="36576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371600"/>
            <a:ext cx="2560320" cy="914400"/>
          </a:xfrm>
          <a:prstGeom prst="roundedRect">
            <a:avLst>
              <a:gd name="adj" fmla="val 10000"/>
            </a:avLst>
          </a:prstGeom>
          <a:solidFill>
            <a:srgbClr val="F8F8F8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37160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9731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0h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457200" y="196596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Remediation Hours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3291840" y="1371600"/>
            <a:ext cx="2560320" cy="914400"/>
          </a:xfrm>
          <a:prstGeom prst="roundedRect">
            <a:avLst>
              <a:gd name="adj" fmla="val 10000"/>
            </a:avLst>
          </a:prstGeom>
          <a:solidFill>
            <a:srgbClr val="F8F8F8"/>
          </a:solidFill>
          <a:ln/>
        </p:spPr>
      </p:sp>
      <p:sp>
        <p:nvSpPr>
          <p:cNvPr id="12" name="Text 10"/>
          <p:cNvSpPr/>
          <p:nvPr/>
        </p:nvSpPr>
        <p:spPr>
          <a:xfrm>
            <a:off x="3291840" y="137160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B82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TBD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291840" y="196596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Timeline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6126480" y="1371600"/>
            <a:ext cx="2560320" cy="914400"/>
          </a:xfrm>
          <a:prstGeom prst="roundedRect">
            <a:avLst>
              <a:gd name="adj" fmla="val 10000"/>
            </a:avLst>
          </a:prstGeom>
          <a:solidFill>
            <a:srgbClr val="F8F8F8"/>
          </a:solidFill>
          <a:ln/>
        </p:spPr>
      </p:sp>
      <p:sp>
        <p:nvSpPr>
          <p:cNvPr id="15" name="Text 13"/>
          <p:cNvSpPr/>
          <p:nvPr/>
        </p:nvSpPr>
        <p:spPr>
          <a:xfrm>
            <a:off x="6126480" y="1371600"/>
            <a:ext cx="2560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B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TBD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126480" y="196596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Remediation Tasks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57200" y="25146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RECOMMENDATIONS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2788920"/>
            <a:ext cx="8229600" cy="27432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19" name="Shape 17"/>
          <p:cNvSpPr/>
          <p:nvPr/>
        </p:nvSpPr>
        <p:spPr>
          <a:xfrm>
            <a:off x="457200" y="2953512"/>
            <a:ext cx="914400" cy="228600"/>
          </a:xfrm>
          <a:prstGeom prst="roundedRect">
            <a:avLst>
              <a:gd name="adj" fmla="val 16000"/>
            </a:avLst>
          </a:prstGeom>
          <a:solidFill>
            <a:srgbClr val="EF4444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2953512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IMMEDIATE</a:t>
            </a:r>
            <a:endParaRPr lang="en-US" sz="700" dirty="0"/>
          </a:p>
        </p:txBody>
      </p:sp>
      <p:sp>
        <p:nvSpPr>
          <p:cNvPr id="21" name="Text 19"/>
          <p:cNvSpPr/>
          <p:nvPr/>
        </p:nvSpPr>
        <p:spPr>
          <a:xfrm>
            <a:off x="1508760" y="292608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Launch Rapid Remediation for At-Risk Companies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760720" y="2926080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Reduce portfolio risk concentration from 20% to below 15%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508760" y="3182112"/>
            <a:ext cx="7178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companies score below 40 and require dedicated remediation resources within the next 30 days. Foc…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457200" y="3483864"/>
            <a:ext cx="914400" cy="228600"/>
          </a:xfrm>
          <a:prstGeom prst="roundedRect">
            <a:avLst>
              <a:gd name="adj" fmla="val 16000"/>
            </a:avLst>
          </a:prstGeom>
          <a:solidFill>
            <a:srgbClr val="F97316"/>
          </a:solidFill>
          <a:ln/>
        </p:spPr>
      </p:sp>
      <p:sp>
        <p:nvSpPr>
          <p:cNvPr id="25" name="Text 23"/>
          <p:cNvSpPr/>
          <p:nvPr/>
        </p:nvSpPr>
        <p:spPr>
          <a:xfrm>
            <a:off x="457200" y="3483864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1508760" y="3456432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Prioritise Connectivity Improvement Portfolio-Wide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5760720" y="3456432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 portfolio connectivity average from 45 to 50+ within 90 days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1508760" y="3712464"/>
            <a:ext cx="7178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Connectivity averages 45/100 across the portfolio - the weakest dimension. A coordinated improvemen…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457200" y="4014216"/>
            <a:ext cx="914400" cy="228600"/>
          </a:xfrm>
          <a:prstGeom prst="roundedRect">
            <a:avLst>
              <a:gd name="adj" fmla="val 16000"/>
            </a:avLst>
          </a:prstGeom>
          <a:solidFill>
            <a:srgbClr val="F59E0B"/>
          </a:solidFill>
          <a:ln/>
        </p:spPr>
      </p:sp>
      <p:sp>
        <p:nvSpPr>
          <p:cNvPr id="30" name="Text 28"/>
          <p:cNvSpPr/>
          <p:nvPr/>
        </p:nvSpPr>
        <p:spPr>
          <a:xfrm>
            <a:off x="457200" y="4014216"/>
            <a:ext cx="914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700" dirty="0"/>
          </a:p>
        </p:txBody>
      </p:sp>
      <p:sp>
        <p:nvSpPr>
          <p:cNvPr id="31" name="Text 29"/>
          <p:cNvSpPr/>
          <p:nvPr/>
        </p:nvSpPr>
        <p:spPr>
          <a:xfrm>
            <a:off x="1508760" y="3986784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Replicate Top Performer Practices</a:t>
            </a:r>
            <a:endParaRPr lang="en-US" sz="1000" dirty="0"/>
          </a:p>
        </p:txBody>
      </p:sp>
      <p:sp>
        <p:nvSpPr>
          <p:cNvPr id="32" name="Text 30"/>
          <p:cNvSpPr/>
          <p:nvPr/>
        </p:nvSpPr>
        <p:spPr>
          <a:xfrm>
            <a:off x="5760720" y="3986784"/>
            <a:ext cx="29260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0B9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Raise the portfolio floor by sharing proven processes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1508760" y="4242816"/>
            <a:ext cx="71780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Brightwater Logistics and Saoirse Manufacturing lead the portfolio. Document and standardise their…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457200" y="4663440"/>
            <a:ext cx="73152" cy="457200"/>
          </a:xfrm>
          <a:prstGeom prst="rect">
            <a:avLst/>
          </a:prstGeom>
          <a:solidFill>
            <a:srgbClr val="B8975F"/>
          </a:solidFill>
          <a:ln/>
        </p:spPr>
      </p:sp>
      <p:sp>
        <p:nvSpPr>
          <p:cNvPr id="35" name="Shape 33"/>
          <p:cNvSpPr/>
          <p:nvPr/>
        </p:nvSpPr>
        <p:spPr>
          <a:xfrm>
            <a:off x="566928" y="4663440"/>
            <a:ext cx="8119872" cy="457200"/>
          </a:xfrm>
          <a:prstGeom prst="roundedRect">
            <a:avLst>
              <a:gd name="adj" fmla="val 10000"/>
            </a:avLst>
          </a:prstGeom>
          <a:solidFill>
            <a:srgbClr val="FFF9E6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" y="4681728"/>
            <a:ext cx="8229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b="1" dirty="0">
                <a:solidFill>
                  <a:srgbClr val="B897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WHAT</a:t>
            </a:r>
            <a:endParaRPr lang="en-US" sz="700" dirty="0"/>
          </a:p>
        </p:txBody>
      </p:sp>
      <p:sp>
        <p:nvSpPr>
          <p:cNvPr id="37" name="Text 35"/>
          <p:cNvSpPr/>
          <p:nvPr/>
        </p:nvSpPr>
        <p:spPr>
          <a:xfrm>
            <a:off x="685800" y="4828032"/>
            <a:ext cx="78638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month of delay costs approximately €1,634,390. Early remediation delivers compounding returns across the portfolio.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 Board Pack - Mayburn Capital</dc:title>
  <dc:subject>IC Board Pack</dc:subject>
  <dc:creator>DataTruth</dc:creator>
  <cp:lastModifiedBy>DataTruth</cp:lastModifiedBy>
  <cp:revision>1</cp:revision>
  <dcterms:created xsi:type="dcterms:W3CDTF">2026-11-06T11:40:03Z</dcterms:created>
  <dcterms:modified xsi:type="dcterms:W3CDTF">2026-11-06T11:40:03Z</dcterms:modified>
</cp:coreProperties>
</file>